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81" r:id="rId8"/>
    <p:sldId id="264" r:id="rId9"/>
    <p:sldId id="265" r:id="rId10"/>
    <p:sldId id="266" r:id="rId11"/>
    <p:sldId id="282" r:id="rId12"/>
    <p:sldId id="283" r:id="rId13"/>
    <p:sldId id="284" r:id="rId14"/>
    <p:sldId id="267" r:id="rId15"/>
    <p:sldId id="268" r:id="rId16"/>
    <p:sldId id="276" r:id="rId17"/>
    <p:sldId id="273" r:id="rId18"/>
    <p:sldId id="274" r:id="rId19"/>
    <p:sldId id="278" r:id="rId20"/>
    <p:sldId id="280" r:id="rId21"/>
  </p:sldIdLst>
  <p:sldSz cx="18288000" cy="10287000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Bebas Neue Bold" panose="020B0604020202020204" charset="0"/>
      <p:regular r:id="rId23"/>
    </p:embeddedFont>
    <p:embeddedFont>
      <p:font typeface="Codec Pro" panose="020B0604020202020204" charset="0"/>
      <p:regular r:id="rId24"/>
    </p:embeddedFont>
    <p:embeddedFont>
      <p:font typeface="Codec Pr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029" y="-1085853"/>
            <a:ext cx="18688059" cy="12458706"/>
          </a:xfrm>
          <a:custGeom>
            <a:avLst/>
            <a:gdLst/>
            <a:ahLst/>
            <a:cxnLst/>
            <a:rect l="l" t="t" r="r" b="b"/>
            <a:pathLst>
              <a:path w="18688059" h="12458706">
                <a:moveTo>
                  <a:pt x="0" y="0"/>
                </a:moveTo>
                <a:lnTo>
                  <a:pt x="18688058" y="0"/>
                </a:lnTo>
                <a:lnTo>
                  <a:pt x="18688058" y="12458706"/>
                </a:lnTo>
                <a:lnTo>
                  <a:pt x="0" y="1245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" y="914752"/>
            <a:ext cx="17516480" cy="9042443"/>
            <a:chOff x="0" y="0"/>
            <a:chExt cx="22990206" cy="12056590"/>
          </a:xfrm>
        </p:grpSpPr>
        <p:sp>
          <p:nvSpPr>
            <p:cNvPr id="4" name="TextBox 4"/>
            <p:cNvSpPr txBox="1"/>
            <p:nvPr/>
          </p:nvSpPr>
          <p:spPr>
            <a:xfrm>
              <a:off x="0" y="5396049"/>
              <a:ext cx="13846184" cy="6660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57"/>
                </a:lnSpc>
              </a:pPr>
              <a:r>
                <a:rPr lang="en-US" sz="14064" b="1" dirty="0">
                  <a:solidFill>
                    <a:srgbClr val="F4F4F4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Life Expectancy Prediction Using Machine Learning</a:t>
              </a:r>
              <a:endParaRPr lang="en-US" sz="14064" dirty="0">
                <a:solidFill>
                  <a:srgbClr val="F4F4F4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10324267" y="0"/>
              <a:ext cx="12665939" cy="8443959"/>
            </a:xfrm>
            <a:custGeom>
              <a:avLst/>
              <a:gdLst/>
              <a:ahLst/>
              <a:cxnLst/>
              <a:rect l="l" t="t" r="r" b="b"/>
              <a:pathLst>
                <a:path w="12665939" h="8443959">
                  <a:moveTo>
                    <a:pt x="12665939" y="0"/>
                  </a:moveTo>
                  <a:lnTo>
                    <a:pt x="0" y="0"/>
                  </a:lnTo>
                  <a:lnTo>
                    <a:pt x="0" y="8443959"/>
                  </a:lnTo>
                  <a:lnTo>
                    <a:pt x="12665939" y="8443959"/>
                  </a:lnTo>
                  <a:lnTo>
                    <a:pt x="12665939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5396049"/>
              <a:ext cx="13846184" cy="1765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57"/>
                </a:lnSpc>
              </a:pPr>
              <a:endParaRPr lang="en-US" sz="2800" dirty="0">
                <a:solidFill>
                  <a:srgbClr val="F4F4F4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9722803"/>
            <a:ext cx="4344293" cy="46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Sanket Shendge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63201"/>
            <a:ext cx="80284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EDA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52ED2C-EFBD-2ECF-7563-75EAD978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400049"/>
            <a:ext cx="7467600" cy="47625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735EE2-9081-2298-95B8-09D55392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380999"/>
            <a:ext cx="6781800" cy="47625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F99E76-B92E-DA3C-96CE-28F2FADC3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50" y="5328983"/>
            <a:ext cx="7867650" cy="47625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D3DB34-D34B-3978-2CF9-F98CFDC67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5328983"/>
            <a:ext cx="6781800" cy="4819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63201"/>
            <a:ext cx="80284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E8FFE-2EBA-9CDB-0D97-1E4D0038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5414962"/>
            <a:ext cx="815340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F11DB-7E52-6459-662B-00E16AE5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13563600" cy="5210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51EE2-6E37-1A69-A931-E3A46F5FD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042" y="5414962"/>
            <a:ext cx="9097491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334520"/>
            <a:ext cx="80284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EDA : </a:t>
            </a:r>
            <a:r>
              <a:rPr lang="en-US" sz="7200" b="1" dirty="0" err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Lineplot</a:t>
            </a:r>
            <a:endParaRPr lang="en-US" sz="7200" b="1" dirty="0">
              <a:solidFill>
                <a:srgbClr val="8BD34E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49A21-B9E2-F36A-FB11-235905B3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59020"/>
            <a:ext cx="9753600" cy="8305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A897E-0DFF-3536-3543-9B4348076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459020"/>
            <a:ext cx="7696200" cy="83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334520"/>
            <a:ext cx="80284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EDA :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5C78E-01AB-30C9-DF8A-66B5BB4EC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78069"/>
            <a:ext cx="17373600" cy="86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7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4251" y="694706"/>
            <a:ext cx="1543494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Graphs Used for Exploratory Data Analysis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35410" y="2174193"/>
            <a:ext cx="456327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Boxplot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Distribution 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Count 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Bar 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Pie plot 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Line 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Violin plot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Heatmap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Rel plot</a:t>
            </a:r>
          </a:p>
        </p:txBody>
      </p:sp>
      <p:sp>
        <p:nvSpPr>
          <p:cNvPr id="46" name="AutoShape 46"/>
          <p:cNvSpPr/>
          <p:nvPr/>
        </p:nvSpPr>
        <p:spPr>
          <a:xfrm>
            <a:off x="1214513" y="6967823"/>
            <a:ext cx="6534628" cy="0"/>
          </a:xfrm>
          <a:prstGeom prst="line">
            <a:avLst/>
          </a:prstGeom>
          <a:ln w="19050" cap="flat">
            <a:solidFill>
              <a:srgbClr val="97999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1214507" y="6924960"/>
            <a:ext cx="1143000" cy="47625"/>
            <a:chOff x="0" y="0"/>
            <a:chExt cx="301037" cy="125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01037" cy="12543"/>
            </a:xfrm>
            <a:custGeom>
              <a:avLst/>
              <a:gdLst/>
              <a:ahLst/>
              <a:cxnLst/>
              <a:rect l="l" t="t" r="r" b="b"/>
              <a:pathLst>
                <a:path w="301037" h="12543">
                  <a:moveTo>
                    <a:pt x="0" y="0"/>
                  </a:moveTo>
                  <a:lnTo>
                    <a:pt x="301037" y="0"/>
                  </a:lnTo>
                  <a:lnTo>
                    <a:pt x="30103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BD34E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301037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655689" y="6929723"/>
            <a:ext cx="1143000" cy="47625"/>
            <a:chOff x="0" y="0"/>
            <a:chExt cx="301037" cy="1254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01037" cy="12543"/>
            </a:xfrm>
            <a:custGeom>
              <a:avLst/>
              <a:gdLst/>
              <a:ahLst/>
              <a:cxnLst/>
              <a:rect l="l" t="t" r="r" b="b"/>
              <a:pathLst>
                <a:path w="301037" h="12543">
                  <a:moveTo>
                    <a:pt x="0" y="0"/>
                  </a:moveTo>
                  <a:lnTo>
                    <a:pt x="301037" y="0"/>
                  </a:lnTo>
                  <a:lnTo>
                    <a:pt x="30103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BD34E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301037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1028700" y="951378"/>
            <a:ext cx="608082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Algorithms used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3003233"/>
            <a:ext cx="16230600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Linear Regression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Scaled Data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Polynomial Regression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Decision Tree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Random Forest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Bagging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AdaBoost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Gradient Boost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 err="1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XGBoost</a:t>
            </a:r>
            <a:endParaRPr lang="en-US" sz="3200" u="none" strike="noStrike" dirty="0">
              <a:solidFill>
                <a:srgbClr val="F4F4F4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KNN (K-Nearest Neighbors)</a:t>
            </a:r>
          </a:p>
          <a:p>
            <a:pPr lvl="1" indent="-4572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SVM (Support Vector Machine)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259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7767" y="6426639"/>
            <a:ext cx="6594118" cy="2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4"/>
              </a:lnSpc>
            </a:pPr>
            <a:r>
              <a:rPr lang="en-US" sz="10005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 and Next Steps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7767" y="2632606"/>
            <a:ext cx="1646273" cy="419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09"/>
              </a:lnSpc>
            </a:pPr>
            <a:r>
              <a:rPr lang="en-US" sz="32709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699" y="1564571"/>
            <a:ext cx="15857253" cy="8081188"/>
            <a:chOff x="0" y="0"/>
            <a:chExt cx="2861638" cy="4117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1638" cy="4117147"/>
            </a:xfrm>
            <a:custGeom>
              <a:avLst/>
              <a:gdLst/>
              <a:ahLst/>
              <a:cxnLst/>
              <a:rect l="l" t="t" r="r" b="b"/>
              <a:pathLst>
                <a:path w="2861638" h="4117147">
                  <a:moveTo>
                    <a:pt x="20153" y="0"/>
                  </a:moveTo>
                  <a:lnTo>
                    <a:pt x="2841485" y="0"/>
                  </a:lnTo>
                  <a:cubicBezTo>
                    <a:pt x="2852615" y="0"/>
                    <a:pt x="2861638" y="9023"/>
                    <a:pt x="2861638" y="20153"/>
                  </a:cubicBezTo>
                  <a:lnTo>
                    <a:pt x="2861638" y="4096993"/>
                  </a:lnTo>
                  <a:cubicBezTo>
                    <a:pt x="2861638" y="4102338"/>
                    <a:pt x="2859514" y="4107464"/>
                    <a:pt x="2855735" y="4111244"/>
                  </a:cubicBezTo>
                  <a:cubicBezTo>
                    <a:pt x="2851956" y="4115024"/>
                    <a:pt x="2846830" y="4117147"/>
                    <a:pt x="2841485" y="4117147"/>
                  </a:cubicBezTo>
                  <a:lnTo>
                    <a:pt x="20153" y="4117147"/>
                  </a:lnTo>
                  <a:cubicBezTo>
                    <a:pt x="14808" y="4117147"/>
                    <a:pt x="9682" y="4115024"/>
                    <a:pt x="5903" y="4111244"/>
                  </a:cubicBezTo>
                  <a:cubicBezTo>
                    <a:pt x="2123" y="4107464"/>
                    <a:pt x="0" y="4102338"/>
                    <a:pt x="0" y="4096993"/>
                  </a:cubicBezTo>
                  <a:lnTo>
                    <a:pt x="0" y="20153"/>
                  </a:lnTo>
                  <a:cubicBezTo>
                    <a:pt x="0" y="14808"/>
                    <a:pt x="2123" y="9682"/>
                    <a:pt x="5903" y="5903"/>
                  </a:cubicBezTo>
                  <a:cubicBezTo>
                    <a:pt x="9682" y="2123"/>
                    <a:pt x="14808" y="0"/>
                    <a:pt x="201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61638" cy="4164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4411" y="641241"/>
            <a:ext cx="576627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9DFAB38-8F4B-0FC2-CC77-B76C7D47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60379"/>
            <a:ext cx="6934200" cy="72217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103801-0F89-BFAF-FEB3-4068484F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1" y="1790700"/>
            <a:ext cx="8539161" cy="76961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63201"/>
            <a:ext cx="548826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28563" y="2705100"/>
            <a:ext cx="16400522" cy="7255043"/>
            <a:chOff x="0" y="0"/>
            <a:chExt cx="7291337" cy="2491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91337" cy="2491775"/>
            </a:xfrm>
            <a:custGeom>
              <a:avLst/>
              <a:gdLst/>
              <a:ahLst/>
              <a:cxnLst/>
              <a:rect l="l" t="t" r="r" b="b"/>
              <a:pathLst>
                <a:path w="7291337" h="2491775">
                  <a:moveTo>
                    <a:pt x="7910" y="0"/>
                  </a:moveTo>
                  <a:lnTo>
                    <a:pt x="7283428" y="0"/>
                  </a:lnTo>
                  <a:cubicBezTo>
                    <a:pt x="7287796" y="0"/>
                    <a:pt x="7291337" y="3541"/>
                    <a:pt x="7291337" y="7910"/>
                  </a:cubicBezTo>
                  <a:lnTo>
                    <a:pt x="7291337" y="2483866"/>
                  </a:lnTo>
                  <a:cubicBezTo>
                    <a:pt x="7291337" y="2488234"/>
                    <a:pt x="7287796" y="2491775"/>
                    <a:pt x="7283428" y="2491775"/>
                  </a:cubicBezTo>
                  <a:lnTo>
                    <a:pt x="7910" y="2491775"/>
                  </a:lnTo>
                  <a:cubicBezTo>
                    <a:pt x="3541" y="2491775"/>
                    <a:pt x="0" y="2488234"/>
                    <a:pt x="0" y="2483866"/>
                  </a:cubicBezTo>
                  <a:lnTo>
                    <a:pt x="0" y="7910"/>
                  </a:lnTo>
                  <a:cubicBezTo>
                    <a:pt x="0" y="3541"/>
                    <a:pt x="3541" y="0"/>
                    <a:pt x="79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291337" cy="2539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47800" y="3300160"/>
            <a:ext cx="116586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best algorithm for your Life Expectancy Prediction based on performance metrics is:</a:t>
            </a:r>
          </a:p>
          <a:p>
            <a:pPr marL="0" lvl="0" indent="0" algn="l">
              <a:spcBef>
                <a:spcPct val="0"/>
              </a:spcBef>
            </a:pPr>
            <a:endParaRPr lang="en-US" sz="2400" b="1" dirty="0">
              <a:solidFill>
                <a:srgbClr val="F4F4F4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2400" b="1" dirty="0" err="1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XGBoost</a:t>
            </a:r>
            <a:endParaRPr lang="en-US" sz="2400" b="1" dirty="0">
              <a:solidFill>
                <a:srgbClr val="F4F4F4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R² Score: 99.94%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24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Testing R² Score: 96.73%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2400" b="1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Error: 3.27 (Lowest among all models)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225" y="0"/>
            <a:ext cx="18594449" cy="12396299"/>
          </a:xfrm>
          <a:custGeom>
            <a:avLst/>
            <a:gdLst/>
            <a:ahLst/>
            <a:cxnLst/>
            <a:rect l="l" t="t" r="r" b="b"/>
            <a:pathLst>
              <a:path w="18594449" h="12396299">
                <a:moveTo>
                  <a:pt x="0" y="0"/>
                </a:moveTo>
                <a:lnTo>
                  <a:pt x="18594450" y="0"/>
                </a:lnTo>
                <a:lnTo>
                  <a:pt x="18594450" y="12396299"/>
                </a:lnTo>
                <a:lnTo>
                  <a:pt x="0" y="1239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306659"/>
            <a:ext cx="9333022" cy="4122099"/>
            <a:chOff x="0" y="0"/>
            <a:chExt cx="2458080" cy="1085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8080" cy="1085656"/>
            </a:xfrm>
            <a:custGeom>
              <a:avLst/>
              <a:gdLst/>
              <a:ahLst/>
              <a:cxnLst/>
              <a:rect l="l" t="t" r="r" b="b"/>
              <a:pathLst>
                <a:path w="2458080" h="1085656">
                  <a:moveTo>
                    <a:pt x="0" y="0"/>
                  </a:moveTo>
                  <a:lnTo>
                    <a:pt x="2458080" y="0"/>
                  </a:lnTo>
                  <a:lnTo>
                    <a:pt x="2458080" y="1085656"/>
                  </a:lnTo>
                  <a:lnTo>
                    <a:pt x="0" y="1085656"/>
                  </a:lnTo>
                  <a:close/>
                </a:path>
              </a:pathLst>
            </a:custGeom>
            <a:solidFill>
              <a:srgbClr val="8BD34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58080" cy="113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4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33022" y="3306659"/>
            <a:ext cx="9333022" cy="4122099"/>
            <a:chOff x="0" y="0"/>
            <a:chExt cx="2458080" cy="1085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58080" cy="1085656"/>
            </a:xfrm>
            <a:custGeom>
              <a:avLst/>
              <a:gdLst/>
              <a:ahLst/>
              <a:cxnLst/>
              <a:rect l="l" t="t" r="r" b="b"/>
              <a:pathLst>
                <a:path w="2458080" h="1085656">
                  <a:moveTo>
                    <a:pt x="0" y="0"/>
                  </a:moveTo>
                  <a:lnTo>
                    <a:pt x="2458080" y="0"/>
                  </a:lnTo>
                  <a:lnTo>
                    <a:pt x="2458080" y="1085656"/>
                  </a:lnTo>
                  <a:lnTo>
                    <a:pt x="0" y="1085656"/>
                  </a:lnTo>
                  <a:close/>
                </a:path>
              </a:pathLst>
            </a:custGeom>
            <a:solidFill>
              <a:srgbClr val="0F161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58080" cy="1133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97934" y="4755210"/>
            <a:ext cx="248346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+91 7709136080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934" y="5493156"/>
            <a:ext cx="705546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sanketshendge.rmdssoe.comp@gmail.com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934" y="6231103"/>
            <a:ext cx="70554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https://www.linkedin.com/in/sanket-shendge-33b082271/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7934" y="4017263"/>
            <a:ext cx="550896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Sanket Shendge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34600" y="5039096"/>
            <a:ext cx="7351822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b="1" dirty="0">
                <a:solidFill>
                  <a:srgbClr val="8BD34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https://github.com/Sanketsvs7456323366vsdhgvsahdgv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563201"/>
            <a:ext cx="2823716" cy="97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>
                <a:solidFill>
                  <a:srgbClr val="F4F4F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Contacts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259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4630" y="2852057"/>
            <a:ext cx="1646273" cy="437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09"/>
              </a:lnSpc>
            </a:pPr>
            <a:r>
              <a:rPr lang="en-US" sz="32709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7767" y="6426639"/>
            <a:ext cx="7659441" cy="2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4"/>
              </a:lnSpc>
            </a:pPr>
            <a:r>
              <a:rPr lang="en-US" sz="10005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 and Project 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029" y="-1085853"/>
            <a:ext cx="18688059" cy="12458706"/>
          </a:xfrm>
          <a:custGeom>
            <a:avLst/>
            <a:gdLst/>
            <a:ahLst/>
            <a:cxnLst/>
            <a:rect l="l" t="t" r="r" b="b"/>
            <a:pathLst>
              <a:path w="18688059" h="12458706">
                <a:moveTo>
                  <a:pt x="0" y="0"/>
                </a:moveTo>
                <a:lnTo>
                  <a:pt x="18688058" y="0"/>
                </a:lnTo>
                <a:lnTo>
                  <a:pt x="18688058" y="12458706"/>
                </a:lnTo>
                <a:lnTo>
                  <a:pt x="0" y="1245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7332" y="2377553"/>
            <a:ext cx="15253336" cy="16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57"/>
              </a:lnSpc>
            </a:pPr>
            <a:r>
              <a:rPr lang="en-US" sz="14064" b="1" dirty="0">
                <a:solidFill>
                  <a:srgbClr val="F4F4F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7" y="-538230"/>
            <a:ext cx="18347554" cy="12231703"/>
          </a:xfrm>
          <a:custGeom>
            <a:avLst/>
            <a:gdLst/>
            <a:ahLst/>
            <a:cxnLst/>
            <a:rect l="l" t="t" r="r" b="b"/>
            <a:pathLst>
              <a:path w="18347554" h="12231703">
                <a:moveTo>
                  <a:pt x="0" y="0"/>
                </a:moveTo>
                <a:lnTo>
                  <a:pt x="18347554" y="0"/>
                </a:lnTo>
                <a:lnTo>
                  <a:pt x="18347554" y="12231703"/>
                </a:lnTo>
                <a:lnTo>
                  <a:pt x="0" y="1223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62050"/>
            <a:ext cx="886331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Life Expectancy?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70573"/>
            <a:ext cx="14764049" cy="211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Life expectancy is the average number of years a person is expected to live based on current mortality rates.</a:t>
            </a:r>
          </a:p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It serves as a key indicator of health, quality of life, and development in a country.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1668" y="4494270"/>
            <a:ext cx="2956843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endParaRPr lang="en-US" sz="3600" b="1" dirty="0">
              <a:solidFill>
                <a:srgbClr val="F4F4F4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9650" y="6286152"/>
            <a:ext cx="11439525" cy="2850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Reflects a country’s healthcare system efficiency.</a:t>
            </a:r>
          </a:p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Helps governments in policy-making and resource allocation.</a:t>
            </a:r>
          </a:p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Indicates economic and social well-being of a population.</a:t>
            </a:r>
          </a:p>
          <a:p>
            <a:pPr marL="537211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Essential for public health planning and interventions.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2359" y="5179212"/>
            <a:ext cx="8686800" cy="796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8BD34E"/>
                </a:solidFill>
                <a:latin typeface="Bebas Neue Bold"/>
                <a:sym typeface="Codec Pro Bold"/>
              </a:rPr>
              <a:t>Why is Life Expectancy Important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0125" y="827651"/>
            <a:ext cx="1170525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02394"/>
            <a:ext cx="16230600" cy="215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Life expectancy is influenced by multiple factors, including healthcare, economy, immunization, and lifestyle choices.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Predicting life expectancy helps in public health planning and policy-making.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Various factors impact accuracy, including data availability, missing values, and model selection.</a:t>
            </a:r>
            <a:endParaRPr lang="en-US" sz="2400" u="none" strike="noStrike" dirty="0">
              <a:solidFill>
                <a:srgbClr val="F4F4F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613" y="4463150"/>
            <a:ext cx="7961987" cy="4996199"/>
            <a:chOff x="0" y="0"/>
            <a:chExt cx="3477793" cy="27312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77794" cy="2731208"/>
            </a:xfrm>
            <a:custGeom>
              <a:avLst/>
              <a:gdLst/>
              <a:ahLst/>
              <a:cxnLst/>
              <a:rect l="l" t="t" r="r" b="b"/>
              <a:pathLst>
                <a:path w="3477794" h="2731208">
                  <a:moveTo>
                    <a:pt x="16583" y="0"/>
                  </a:moveTo>
                  <a:lnTo>
                    <a:pt x="3461211" y="0"/>
                  </a:lnTo>
                  <a:cubicBezTo>
                    <a:pt x="3465609" y="0"/>
                    <a:pt x="3469827" y="1747"/>
                    <a:pt x="3472936" y="4857"/>
                  </a:cubicBezTo>
                  <a:cubicBezTo>
                    <a:pt x="3476046" y="7967"/>
                    <a:pt x="3477794" y="12185"/>
                    <a:pt x="3477794" y="16583"/>
                  </a:cubicBezTo>
                  <a:lnTo>
                    <a:pt x="3477794" y="2714625"/>
                  </a:lnTo>
                  <a:cubicBezTo>
                    <a:pt x="3477794" y="2719023"/>
                    <a:pt x="3476046" y="2723241"/>
                    <a:pt x="3472936" y="2726350"/>
                  </a:cubicBezTo>
                  <a:cubicBezTo>
                    <a:pt x="3469827" y="2729460"/>
                    <a:pt x="3465609" y="2731208"/>
                    <a:pt x="3461211" y="2731208"/>
                  </a:cubicBezTo>
                  <a:lnTo>
                    <a:pt x="16583" y="2731208"/>
                  </a:lnTo>
                  <a:cubicBezTo>
                    <a:pt x="12185" y="2731208"/>
                    <a:pt x="7967" y="2729460"/>
                    <a:pt x="4857" y="2726350"/>
                  </a:cubicBezTo>
                  <a:cubicBezTo>
                    <a:pt x="1747" y="2723241"/>
                    <a:pt x="0" y="2719023"/>
                    <a:pt x="0" y="2714625"/>
                  </a:cubicBezTo>
                  <a:lnTo>
                    <a:pt x="0" y="16583"/>
                  </a:lnTo>
                  <a:cubicBezTo>
                    <a:pt x="0" y="12185"/>
                    <a:pt x="1747" y="7967"/>
                    <a:pt x="4857" y="4857"/>
                  </a:cubicBezTo>
                  <a:cubicBezTo>
                    <a:pt x="7967" y="1747"/>
                    <a:pt x="12185" y="0"/>
                    <a:pt x="16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477793" cy="2778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4429714"/>
            <a:ext cx="7859912" cy="5029635"/>
            <a:chOff x="0" y="0"/>
            <a:chExt cx="3477793" cy="27312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77794" cy="2731208"/>
            </a:xfrm>
            <a:custGeom>
              <a:avLst/>
              <a:gdLst/>
              <a:ahLst/>
              <a:cxnLst/>
              <a:rect l="l" t="t" r="r" b="b"/>
              <a:pathLst>
                <a:path w="3477794" h="2731208">
                  <a:moveTo>
                    <a:pt x="16583" y="0"/>
                  </a:moveTo>
                  <a:lnTo>
                    <a:pt x="3461211" y="0"/>
                  </a:lnTo>
                  <a:cubicBezTo>
                    <a:pt x="3465609" y="0"/>
                    <a:pt x="3469827" y="1747"/>
                    <a:pt x="3472936" y="4857"/>
                  </a:cubicBezTo>
                  <a:cubicBezTo>
                    <a:pt x="3476046" y="7967"/>
                    <a:pt x="3477794" y="12185"/>
                    <a:pt x="3477794" y="16583"/>
                  </a:cubicBezTo>
                  <a:lnTo>
                    <a:pt x="3477794" y="2714625"/>
                  </a:lnTo>
                  <a:cubicBezTo>
                    <a:pt x="3477794" y="2719023"/>
                    <a:pt x="3476046" y="2723241"/>
                    <a:pt x="3472936" y="2726350"/>
                  </a:cubicBezTo>
                  <a:cubicBezTo>
                    <a:pt x="3469827" y="2729460"/>
                    <a:pt x="3465609" y="2731208"/>
                    <a:pt x="3461211" y="2731208"/>
                  </a:cubicBezTo>
                  <a:lnTo>
                    <a:pt x="16583" y="2731208"/>
                  </a:lnTo>
                  <a:cubicBezTo>
                    <a:pt x="12185" y="2731208"/>
                    <a:pt x="7967" y="2729460"/>
                    <a:pt x="4857" y="2726350"/>
                  </a:cubicBezTo>
                  <a:cubicBezTo>
                    <a:pt x="1747" y="2723241"/>
                    <a:pt x="0" y="2719023"/>
                    <a:pt x="0" y="2714625"/>
                  </a:cubicBezTo>
                  <a:lnTo>
                    <a:pt x="0" y="16583"/>
                  </a:lnTo>
                  <a:cubicBezTo>
                    <a:pt x="0" y="12185"/>
                    <a:pt x="1747" y="7967"/>
                    <a:pt x="4857" y="4857"/>
                  </a:cubicBezTo>
                  <a:cubicBezTo>
                    <a:pt x="7967" y="1747"/>
                    <a:pt x="12185" y="0"/>
                    <a:pt x="16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D34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477793" cy="2778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2187" y="4684681"/>
            <a:ext cx="7322364" cy="3929061"/>
            <a:chOff x="-167960" y="-47625"/>
            <a:chExt cx="4147860" cy="523874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3036391" cy="540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Objective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67960" y="836768"/>
              <a:ext cx="4147860" cy="4354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Build a machine learning model to predict life expectancy based on socio-economic, health, and demographic factors.</a:t>
              </a:r>
            </a:p>
            <a:p>
              <a:pPr marL="342900" indent="-342900" algn="l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Provide insights for governments, healthcare organizations, and policymakers to improve public health.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19219" y="4684681"/>
            <a:ext cx="6572678" cy="3953181"/>
            <a:chOff x="0" y="-47625"/>
            <a:chExt cx="4147860" cy="52709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47625"/>
              <a:ext cx="2606278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Key Challenges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68928"/>
              <a:ext cx="4147860" cy="435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Identifying the most significant factors affecting life expectancy.</a:t>
              </a:r>
            </a:p>
            <a:p>
              <a:pPr marL="342900" indent="-342900" algn="l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Handling missing or inconsistent data in real-world scenarios.</a:t>
              </a:r>
            </a:p>
            <a:p>
              <a:pPr marL="342900" indent="-342900" algn="l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rgbClr val="979999"/>
                  </a:solidFill>
                  <a:latin typeface="Codec Pro"/>
                  <a:ea typeface="Codec Pro"/>
                  <a:cs typeface="Codec Pro"/>
                  <a:sym typeface="Codec Pro"/>
                </a:rPr>
                <a:t>Selecting the best machine learning model for accurate predictions.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8259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7767" y="6426639"/>
            <a:ext cx="7659441" cy="24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4"/>
              </a:lnSpc>
            </a:pPr>
            <a:r>
              <a:rPr lang="en-US" sz="10005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Details and Planning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7767" y="2632606"/>
            <a:ext cx="1646273" cy="437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09"/>
              </a:lnSpc>
            </a:pPr>
            <a:r>
              <a:rPr lang="en-US" sz="32709" b="1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67" y="-158007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9650" y="932877"/>
            <a:ext cx="1092532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Columns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94316" y="2497254"/>
            <a:ext cx="2876271" cy="1428381"/>
            <a:chOff x="74079" y="420424"/>
            <a:chExt cx="4158304" cy="1459308"/>
          </a:xfrm>
        </p:grpSpPr>
        <p:sp>
          <p:nvSpPr>
            <p:cNvPr id="8" name="TextBox 8"/>
            <p:cNvSpPr txBox="1"/>
            <p:nvPr/>
          </p:nvSpPr>
          <p:spPr>
            <a:xfrm>
              <a:off x="238767" y="420424"/>
              <a:ext cx="391953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Country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4079" y="1125075"/>
              <a:ext cx="4158304" cy="7546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Name of the country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49609" y="2497953"/>
            <a:ext cx="3144781" cy="1453294"/>
            <a:chOff x="-404216" y="303464"/>
            <a:chExt cx="4489275" cy="1629691"/>
          </a:xfrm>
        </p:grpSpPr>
        <p:sp>
          <p:nvSpPr>
            <p:cNvPr id="11" name="TextBox 11"/>
            <p:cNvSpPr txBox="1"/>
            <p:nvPr/>
          </p:nvSpPr>
          <p:spPr>
            <a:xfrm>
              <a:off x="-404216" y="303464"/>
              <a:ext cx="384189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Year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7025" y="1104834"/>
              <a:ext cx="4452084" cy="828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Year of data collection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33735" y="2468551"/>
            <a:ext cx="3118728" cy="1772591"/>
            <a:chOff x="-304224" y="342812"/>
            <a:chExt cx="4452084" cy="2363455"/>
          </a:xfrm>
        </p:grpSpPr>
        <p:sp>
          <p:nvSpPr>
            <p:cNvPr id="14" name="TextBox 14"/>
            <p:cNvSpPr txBox="1"/>
            <p:nvPr/>
          </p:nvSpPr>
          <p:spPr>
            <a:xfrm>
              <a:off x="-278824" y="342812"/>
              <a:ext cx="364394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Status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04224" y="1228939"/>
              <a:ext cx="4452084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Development status (Developed / Developing)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98805" y="2386649"/>
            <a:ext cx="3118728" cy="1764519"/>
            <a:chOff x="0" y="414582"/>
            <a:chExt cx="4158304" cy="262060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14582"/>
              <a:ext cx="4158304" cy="59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Life expect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89628"/>
              <a:ext cx="4158304" cy="164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Life expectancy in years (Target variable)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36856" y="2355757"/>
            <a:ext cx="3118728" cy="1795411"/>
            <a:chOff x="0" y="-47625"/>
            <a:chExt cx="4158304" cy="23938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415830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Adult Mortality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8928"/>
              <a:ext cx="4158304" cy="147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Probability of dying between 15-60 years per 1000 population</a:t>
              </a: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8794FB15-F568-ED84-3DD9-5AD834278A84}"/>
              </a:ext>
            </a:extLst>
          </p:cNvPr>
          <p:cNvGrpSpPr/>
          <p:nvPr/>
        </p:nvGrpSpPr>
        <p:grpSpPr>
          <a:xfrm>
            <a:off x="4447058" y="4548552"/>
            <a:ext cx="2876271" cy="1797713"/>
            <a:chOff x="74079" y="420424"/>
            <a:chExt cx="4158304" cy="1836637"/>
          </a:xfrm>
        </p:grpSpPr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8E892BB4-2136-7F5F-9457-AFAE9A64C8D7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Alcohol</a:t>
              </a: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6C7DCCDD-5FB9-34B8-440B-381B8AA719C5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it-IT" sz="2400" dirty="0">
                  <a:solidFill>
                    <a:srgbClr val="979999"/>
                  </a:solidFill>
                  <a:latin typeface="Codec Pro"/>
                  <a:sym typeface="Codec Pro"/>
                </a:rPr>
                <a:t>Per capita alcohol consumption (liters per person)</a:t>
              </a:r>
              <a:endParaRPr lang="en-US" sz="2400" dirty="0">
                <a:solidFill>
                  <a:srgbClr val="979999"/>
                </a:solidFill>
                <a:latin typeface="Codec Pro"/>
                <a:sym typeface="Codec Pro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6CB999CA-F213-0B55-675D-3AC9EB538C09}"/>
              </a:ext>
            </a:extLst>
          </p:cNvPr>
          <p:cNvGrpSpPr/>
          <p:nvPr/>
        </p:nvGrpSpPr>
        <p:grpSpPr>
          <a:xfrm>
            <a:off x="1073859" y="4561008"/>
            <a:ext cx="2876271" cy="1797713"/>
            <a:chOff x="74079" y="420424"/>
            <a:chExt cx="4158304" cy="1836637"/>
          </a:xfrm>
        </p:grpSpPr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C17DD13C-306A-42AC-7380-25358376D357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Infant deaths</a:t>
              </a: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8769CE5C-E732-032B-3A28-7309293BAEE4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Number of infant deaths per 1000 live births</a:t>
              </a:r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9DB61745-58A6-5080-B9ED-DAB2F67AD267}"/>
              </a:ext>
            </a:extLst>
          </p:cNvPr>
          <p:cNvGrpSpPr/>
          <p:nvPr/>
        </p:nvGrpSpPr>
        <p:grpSpPr>
          <a:xfrm>
            <a:off x="4233177" y="6964867"/>
            <a:ext cx="3118727" cy="2167045"/>
            <a:chOff x="74079" y="420424"/>
            <a:chExt cx="4158304" cy="2213966"/>
          </a:xfrm>
        </p:grpSpPr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1743FC33-490D-016C-4F56-D8238356A3EB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81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Under five deaths</a:t>
              </a: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F3A0F67B-E9FC-7B3D-DF3D-3F0629CE00E1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509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Number of deaths of children under five years per 1000 live births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DD54F450-EED2-41EB-D2DA-A1AFC78BA894}"/>
              </a:ext>
            </a:extLst>
          </p:cNvPr>
          <p:cNvGrpSpPr/>
          <p:nvPr/>
        </p:nvGrpSpPr>
        <p:grpSpPr>
          <a:xfrm>
            <a:off x="1125652" y="6964867"/>
            <a:ext cx="2876271" cy="1797713"/>
            <a:chOff x="74079" y="420424"/>
            <a:chExt cx="4158304" cy="1836637"/>
          </a:xfrm>
        </p:grpSpPr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5EF6EF40-A11E-6EE4-7040-6EFC07C764E7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BMI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46D31125-1217-882F-5D2E-4A4A739A2186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Average Body Mass Index of the population</a:t>
              </a:r>
            </a:p>
          </p:txBody>
        </p:sp>
      </p:grpSp>
      <p:grpSp>
        <p:nvGrpSpPr>
          <p:cNvPr id="47" name="Group 7">
            <a:extLst>
              <a:ext uri="{FF2B5EF4-FFF2-40B4-BE49-F238E27FC236}">
                <a16:creationId xmlns:a16="http://schemas.microsoft.com/office/drawing/2014/main" id="{CC8187E1-F2CC-D2D1-4100-34061FB01DDE}"/>
              </a:ext>
            </a:extLst>
          </p:cNvPr>
          <p:cNvGrpSpPr/>
          <p:nvPr/>
        </p:nvGrpSpPr>
        <p:grpSpPr>
          <a:xfrm>
            <a:off x="14665057" y="4509612"/>
            <a:ext cx="2876271" cy="2167045"/>
            <a:chOff x="74079" y="420424"/>
            <a:chExt cx="4158304" cy="2213966"/>
          </a:xfrm>
        </p:grpSpPr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A9BA638-C6D8-3662-D323-0BD4A2E8520D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Measles</a:t>
              </a: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4178F78-DE2D-E48A-1229-A24A440A322A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509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Number of reported measles cases per 1000 population</a:t>
              </a:r>
            </a:p>
          </p:txBody>
        </p:sp>
      </p:grpSp>
      <p:grpSp>
        <p:nvGrpSpPr>
          <p:cNvPr id="50" name="Group 7">
            <a:extLst>
              <a:ext uri="{FF2B5EF4-FFF2-40B4-BE49-F238E27FC236}">
                <a16:creationId xmlns:a16="http://schemas.microsoft.com/office/drawing/2014/main" id="{3C6F98C0-4B9C-F359-D394-893BDE1391E5}"/>
              </a:ext>
            </a:extLst>
          </p:cNvPr>
          <p:cNvGrpSpPr/>
          <p:nvPr/>
        </p:nvGrpSpPr>
        <p:grpSpPr>
          <a:xfrm>
            <a:off x="7608355" y="4602770"/>
            <a:ext cx="3900166" cy="1722980"/>
            <a:chOff x="74078" y="496775"/>
            <a:chExt cx="4544128" cy="1760286"/>
          </a:xfrm>
        </p:grpSpPr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AA644C73-B495-EA82-9A64-EE722667687A}"/>
                </a:ext>
              </a:extLst>
            </p:cNvPr>
            <p:cNvSpPr txBox="1"/>
            <p:nvPr/>
          </p:nvSpPr>
          <p:spPr>
            <a:xfrm>
              <a:off x="91647" y="496775"/>
              <a:ext cx="4526559" cy="4061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Percentage expenditure</a:t>
              </a:r>
            </a:p>
          </p:txBody>
        </p:sp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53691107-FE3F-4B21-876C-C3B7252CEFA1}"/>
                </a:ext>
              </a:extLst>
            </p:cNvPr>
            <p:cNvSpPr txBox="1"/>
            <p:nvPr/>
          </p:nvSpPr>
          <p:spPr>
            <a:xfrm>
              <a:off x="74078" y="1125075"/>
              <a:ext cx="4526559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Government healthcare expenditure as a percentage of GDP</a:t>
              </a:r>
            </a:p>
          </p:txBody>
        </p:sp>
      </p:grpSp>
      <p:grpSp>
        <p:nvGrpSpPr>
          <p:cNvPr id="53" name="Group 7">
            <a:extLst>
              <a:ext uri="{FF2B5EF4-FFF2-40B4-BE49-F238E27FC236}">
                <a16:creationId xmlns:a16="http://schemas.microsoft.com/office/drawing/2014/main" id="{3683EB40-C53D-87D1-EC5A-2F38993BD072}"/>
              </a:ext>
            </a:extLst>
          </p:cNvPr>
          <p:cNvGrpSpPr/>
          <p:nvPr/>
        </p:nvGrpSpPr>
        <p:grpSpPr>
          <a:xfrm>
            <a:off x="11784024" y="4595512"/>
            <a:ext cx="2876271" cy="1797713"/>
            <a:chOff x="74079" y="420424"/>
            <a:chExt cx="4158304" cy="1836637"/>
          </a:xfrm>
        </p:grpSpPr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790F7D2B-D3A5-A705-68D8-5089B5636983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 err="1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HepatitisB</a:t>
              </a:r>
              <a:endParaRPr lang="en-US" sz="2600" b="1" u="none" strike="noStrike" dirty="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endParaRP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862B6F4D-B1BE-85C7-CBAB-9EE84233654F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Immunization coverage (%) for Hepatitis B</a:t>
              </a:r>
            </a:p>
          </p:txBody>
        </p:sp>
      </p:grpSp>
      <p:grpSp>
        <p:nvGrpSpPr>
          <p:cNvPr id="56" name="Group 7">
            <a:extLst>
              <a:ext uri="{FF2B5EF4-FFF2-40B4-BE49-F238E27FC236}">
                <a16:creationId xmlns:a16="http://schemas.microsoft.com/office/drawing/2014/main" id="{D070EBC6-5CFD-AD63-0156-789177318793}"/>
              </a:ext>
            </a:extLst>
          </p:cNvPr>
          <p:cNvGrpSpPr/>
          <p:nvPr/>
        </p:nvGrpSpPr>
        <p:grpSpPr>
          <a:xfrm>
            <a:off x="7868475" y="6964867"/>
            <a:ext cx="2876271" cy="1797713"/>
            <a:chOff x="74079" y="420424"/>
            <a:chExt cx="4158304" cy="1836637"/>
          </a:xfrm>
        </p:grpSpPr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225DA604-3FF3-538C-906E-BFC2B39B3B38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Polio</a:t>
              </a:r>
            </a:p>
          </p:txBody>
        </p:sp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5ADBA9FC-BC75-7995-957C-2410F8252CDE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Immunization coverage (%) for Polio</a:t>
              </a:r>
            </a:p>
          </p:txBody>
        </p:sp>
      </p:grpSp>
      <p:grpSp>
        <p:nvGrpSpPr>
          <p:cNvPr id="59" name="Group 7">
            <a:extLst>
              <a:ext uri="{FF2B5EF4-FFF2-40B4-BE49-F238E27FC236}">
                <a16:creationId xmlns:a16="http://schemas.microsoft.com/office/drawing/2014/main" id="{08E0F825-00A2-6F81-A28D-4CA6BA56C665}"/>
              </a:ext>
            </a:extLst>
          </p:cNvPr>
          <p:cNvGrpSpPr/>
          <p:nvPr/>
        </p:nvGrpSpPr>
        <p:grpSpPr>
          <a:xfrm>
            <a:off x="10508421" y="6963029"/>
            <a:ext cx="3118728" cy="1797713"/>
            <a:chOff x="74079" y="420424"/>
            <a:chExt cx="4158304" cy="1836637"/>
          </a:xfrm>
        </p:grpSpPr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1A7F109-42DB-19BA-B305-E05C3803C2F1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81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Total expenditure</a:t>
              </a:r>
            </a:p>
          </p:txBody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360125FC-18B7-2E0B-3658-F6E998C5DA90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Total health expenditure as a percentage of GDP</a:t>
              </a:r>
            </a:p>
          </p:txBody>
        </p:sp>
      </p:grpSp>
      <p:grpSp>
        <p:nvGrpSpPr>
          <p:cNvPr id="62" name="Group 7">
            <a:extLst>
              <a:ext uri="{FF2B5EF4-FFF2-40B4-BE49-F238E27FC236}">
                <a16:creationId xmlns:a16="http://schemas.microsoft.com/office/drawing/2014/main" id="{1A89B473-4E4B-9AA2-9311-1F6EAEEBE496}"/>
              </a:ext>
            </a:extLst>
          </p:cNvPr>
          <p:cNvGrpSpPr/>
          <p:nvPr/>
        </p:nvGrpSpPr>
        <p:grpSpPr>
          <a:xfrm>
            <a:off x="14318618" y="7033164"/>
            <a:ext cx="2876271" cy="1797713"/>
            <a:chOff x="74079" y="420424"/>
            <a:chExt cx="4158304" cy="1836637"/>
          </a:xfrm>
        </p:grpSpPr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989A93F5-7B8C-155C-5A20-4076A739B06D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Diphtheria</a:t>
              </a:r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85DE0AAB-43D3-95A4-A357-0F899F1DB16C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Immunization coverage (%) for Diphtheria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75" y="-15621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9650" y="932877"/>
            <a:ext cx="1092532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Columns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94316" y="2497254"/>
            <a:ext cx="2876271" cy="1797713"/>
            <a:chOff x="74079" y="420424"/>
            <a:chExt cx="4158304" cy="1836637"/>
          </a:xfrm>
        </p:grpSpPr>
        <p:sp>
          <p:nvSpPr>
            <p:cNvPr id="8" name="TextBox 8"/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HIV_AIDS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4079" y="1125075"/>
              <a:ext cx="4158304" cy="1131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Deaths per 1000 population due to HIV/AIDS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57800" y="2491030"/>
            <a:ext cx="3144781" cy="1453294"/>
            <a:chOff x="-404216" y="303464"/>
            <a:chExt cx="4489275" cy="1629691"/>
          </a:xfrm>
        </p:grpSpPr>
        <p:sp>
          <p:nvSpPr>
            <p:cNvPr id="11" name="TextBox 11"/>
            <p:cNvSpPr txBox="1"/>
            <p:nvPr/>
          </p:nvSpPr>
          <p:spPr>
            <a:xfrm>
              <a:off x="-404216" y="303464"/>
              <a:ext cx="3841892" cy="44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GDP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7025" y="1104834"/>
              <a:ext cx="4452084" cy="828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Gross Domestic Product per capita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77846" y="2485341"/>
            <a:ext cx="3118728" cy="1403259"/>
            <a:chOff x="-304224" y="342812"/>
            <a:chExt cx="4452084" cy="1871012"/>
          </a:xfrm>
        </p:grpSpPr>
        <p:sp>
          <p:nvSpPr>
            <p:cNvPr id="14" name="TextBox 14"/>
            <p:cNvSpPr txBox="1"/>
            <p:nvPr/>
          </p:nvSpPr>
          <p:spPr>
            <a:xfrm>
              <a:off x="-278824" y="342812"/>
              <a:ext cx="364394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Population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04224" y="1228939"/>
              <a:ext cx="4452084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Total population of the country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78308" y="2413543"/>
            <a:ext cx="3700249" cy="2133851"/>
            <a:chOff x="0" y="414582"/>
            <a:chExt cx="4158304" cy="316912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14582"/>
              <a:ext cx="4158304" cy="59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Thinness 1-19 years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89628"/>
              <a:ext cx="4158304" cy="2194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Percentage of malnourished population aged 1-19 years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75662" y="5143500"/>
            <a:ext cx="3118728" cy="1426079"/>
            <a:chOff x="0" y="-47625"/>
            <a:chExt cx="4158304" cy="190143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415830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Schooling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8928"/>
              <a:ext cx="4158304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Average number of years of schooling</a:t>
              </a:r>
            </a:p>
          </p:txBody>
        </p:sp>
      </p:grpSp>
      <p:grpSp>
        <p:nvGrpSpPr>
          <p:cNvPr id="41" name="Group 7">
            <a:extLst>
              <a:ext uri="{FF2B5EF4-FFF2-40B4-BE49-F238E27FC236}">
                <a16:creationId xmlns:a16="http://schemas.microsoft.com/office/drawing/2014/main" id="{9DB61745-58A6-5080-B9ED-DAB2F67AD267}"/>
              </a:ext>
            </a:extLst>
          </p:cNvPr>
          <p:cNvGrpSpPr/>
          <p:nvPr/>
        </p:nvGrpSpPr>
        <p:grpSpPr>
          <a:xfrm>
            <a:off x="5193277" y="5050024"/>
            <a:ext cx="5855723" cy="1428382"/>
            <a:chOff x="74079" y="420424"/>
            <a:chExt cx="4158304" cy="1459309"/>
          </a:xfrm>
        </p:grpSpPr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1743FC33-490D-016C-4F56-D8238356A3EB}"/>
                </a:ext>
              </a:extLst>
            </p:cNvPr>
            <p:cNvSpPr txBox="1"/>
            <p:nvPr/>
          </p:nvSpPr>
          <p:spPr>
            <a:xfrm>
              <a:off x="238768" y="420424"/>
              <a:ext cx="3919536" cy="40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Income composition</a:t>
              </a:r>
              <a:r>
                <a:rPr lang="en-US" sz="2600" b="1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</a:t>
              </a: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of</a:t>
              </a:r>
              <a:r>
                <a:rPr lang="en-US" sz="2600" b="1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 </a:t>
              </a: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resources</a:t>
              </a: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F3A0F67B-E9FC-7B3D-DF3D-3F0629CE00E1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7546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Human Development Index (HDI) based on income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DD54F450-EED2-41EB-D2DA-A1AFC78BA894}"/>
              </a:ext>
            </a:extLst>
          </p:cNvPr>
          <p:cNvGrpSpPr/>
          <p:nvPr/>
        </p:nvGrpSpPr>
        <p:grpSpPr>
          <a:xfrm>
            <a:off x="1125652" y="5050024"/>
            <a:ext cx="3599013" cy="2264407"/>
            <a:chOff x="74079" y="320954"/>
            <a:chExt cx="4158304" cy="2313436"/>
          </a:xfrm>
        </p:grpSpPr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5EF6EF40-A11E-6EE4-7040-6EFC07C764E7}"/>
                </a:ext>
              </a:extLst>
            </p:cNvPr>
            <p:cNvSpPr txBox="1"/>
            <p:nvPr/>
          </p:nvSpPr>
          <p:spPr>
            <a:xfrm>
              <a:off x="193464" y="320954"/>
              <a:ext cx="3919536" cy="81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F4F4F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Thinness 5-9 years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46D31125-1217-882F-5D2E-4A4A739A2186}"/>
                </a:ext>
              </a:extLst>
            </p:cNvPr>
            <p:cNvSpPr txBox="1"/>
            <p:nvPr/>
          </p:nvSpPr>
          <p:spPr>
            <a:xfrm>
              <a:off x="74079" y="1125075"/>
              <a:ext cx="4158304" cy="1509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solidFill>
                    <a:srgbClr val="979999"/>
                  </a:solidFill>
                  <a:latin typeface="Codec Pro"/>
                  <a:sym typeface="Codec Pro"/>
                </a:rPr>
                <a:t>Percentage of malnourished population aged 5-9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56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1028700" y="941536"/>
            <a:ext cx="4762500" cy="454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sym typeface="Codec Pro Bold"/>
              </a:rPr>
              <a:t>Flow Chart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D04C45-CF9A-6D1D-A942-4EC1BF6C7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02262"/>
            <a:ext cx="11430000" cy="9467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2" y="-16563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6800" y="819427"/>
            <a:ext cx="1587402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8BD34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STEPS TAKEN IN DATASET ANALYSIS AND MODEL BUILDING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633622"/>
            <a:ext cx="16230600" cy="689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Importing necessary libraries.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Fetching information about the data.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Exploratory data analysis.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Dropping the un-necessary columns and fetching the categorical and numerical columns.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Outlier removal using numerical columns.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Use min-max scaler for scaling the numerical columns.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Use label encoder for categorical columns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Dropping the columns using correlation ,skewness  and kurtosis.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Oversampling for the unbalanced dataset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Model building  using different classification algorithms.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Hyperparameter tuning for random forest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u="none" strike="noStrike" dirty="0">
                <a:solidFill>
                  <a:srgbClr val="F4F4F4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  <a:p>
            <a:pPr marL="0" lvl="1" indent="0" algn="just">
              <a:lnSpc>
                <a:spcPts val="1920"/>
              </a:lnSpc>
              <a:spcBef>
                <a:spcPct val="0"/>
              </a:spcBef>
            </a:pPr>
            <a:endParaRPr lang="en-US" sz="1600" u="none" strike="noStrike" dirty="0">
              <a:solidFill>
                <a:srgbClr val="F4F4F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635</Words>
  <Application>Microsoft Office PowerPoint</Application>
  <PresentationFormat>Custom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Codec Pro Bold</vt:lpstr>
      <vt:lpstr>Arial</vt:lpstr>
      <vt:lpstr>Calibri</vt:lpstr>
      <vt:lpstr>Bebas Neue Bold</vt:lpstr>
      <vt:lpstr>Codec Pro</vt:lpstr>
      <vt:lpstr>Bebas Neue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Robotic Process Automation (RPA) Project Proposal</dc:title>
  <dc:creator>Sanket</dc:creator>
  <cp:lastModifiedBy>Vishwas Shendge</cp:lastModifiedBy>
  <cp:revision>2</cp:revision>
  <dcterms:created xsi:type="dcterms:W3CDTF">2006-08-16T00:00:00Z</dcterms:created>
  <dcterms:modified xsi:type="dcterms:W3CDTF">2025-03-13T19:14:15Z</dcterms:modified>
  <dc:identifier>DAGhivQroDI</dc:identifier>
</cp:coreProperties>
</file>